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2"/>
  </p:notesMasterIdLst>
  <p:sldIdLst>
    <p:sldId id="257" r:id="rId8"/>
    <p:sldId id="282" r:id="rId9"/>
    <p:sldId id="261" r:id="rId10"/>
    <p:sldId id="262" r:id="rId11"/>
    <p:sldId id="259" r:id="rId12"/>
    <p:sldId id="260" r:id="rId13"/>
    <p:sldId id="264" r:id="rId14"/>
    <p:sldId id="265" r:id="rId15"/>
    <p:sldId id="267" r:id="rId16"/>
    <p:sldId id="268" r:id="rId17"/>
    <p:sldId id="263" r:id="rId18"/>
    <p:sldId id="266" r:id="rId19"/>
    <p:sldId id="272" r:id="rId20"/>
    <p:sldId id="269" r:id="rId21"/>
    <p:sldId id="281" r:id="rId22"/>
    <p:sldId id="271" r:id="rId23"/>
    <p:sldId id="273" r:id="rId24"/>
    <p:sldId id="274" r:id="rId25"/>
    <p:sldId id="275" r:id="rId26"/>
    <p:sldId id="276" r:id="rId27"/>
    <p:sldId id="277" r:id="rId28"/>
    <p:sldId id="278" r:id="rId29"/>
    <p:sldId id="279"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30" autoAdjust="0"/>
    <p:restoredTop sz="94660"/>
  </p:normalViewPr>
  <p:slideViewPr>
    <p:cSldViewPr snapToGrid="0">
      <p:cViewPr>
        <p:scale>
          <a:sx n="74" d="100"/>
          <a:sy n="74" d="100"/>
        </p:scale>
        <p:origin x="616"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notesMaster" Target="notesMasters/notesMaster1.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9/12/17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ww.maths.lancs.ac.uk/~rowlings/R/TaskView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9/12/17 12:55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12</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9/12/17 12:55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9/12/17 12:55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17</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9/12/17 12:55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9/12/17 12:55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9/12/17 12:55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9/12/17 12:55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9/12/17 12:55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23</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24</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6</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9/12/17 12:55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9/12/17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9/12/17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9/12/17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theme" Target="../theme/theme2.xml"/><Relationship Id="rId27" Type="http://schemas.openxmlformats.org/officeDocument/2006/relationships/image" Target="../media/image3.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30" Type="http://schemas.openxmlformats.org/officeDocument/2006/relationships/slideLayout" Target="../slideLayouts/slideLayout67.xml"/><Relationship Id="rId31" Type="http://schemas.openxmlformats.org/officeDocument/2006/relationships/theme" Target="../theme/theme3.xml"/><Relationship Id="rId32"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9/12/17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4" Type="http://schemas.openxmlformats.org/officeDocument/2006/relationships/image" Target="../media/image18.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20.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customXml" Target="../../customXml/item4.xml"/><Relationship Id="rId2" Type="http://schemas.openxmlformats.org/officeDocument/2006/relationships/tags" Target="../tags/tag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1.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19.xml"/><Relationship Id="rId8" Type="http://schemas.openxmlformats.org/officeDocument/2006/relationships/notesSlide" Target="../notesSlides/notesSlide22.xml"/><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customXml" Target="../../customXml/item2.xml"/><Relationship Id="rId2"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4" Type="http://schemas.openxmlformats.org/officeDocument/2006/relationships/hyperlink" Target="https://cran.r-project.org/web/packages/doMPI/index.html" TargetMode="External"/><Relationship Id="rId5" Type="http://schemas.openxmlformats.org/officeDocument/2006/relationships/hyperlink" Target="https://blogs.msdn.microsoft.com/rserver/2017/01/27/best-practices-for-executing-embarrassingly-parallel-workloads-with-r-server-on-spark/" TargetMode="External"/><Relationship Id="rId6" Type="http://schemas.openxmlformats.org/officeDocument/2006/relationships/hyperlink" Target="https://github.com/Azure/doAzureParallel" TargetMode="External"/><Relationship Id="rId7" Type="http://schemas.openxmlformats.org/officeDocument/2006/relationships/hyperlink" Target="https://github.com/bwlewis/doRedis" TargetMode="Externa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5.png"/><Relationship Id="rId1" Type="http://schemas.openxmlformats.org/officeDocument/2006/relationships/customXml" Target="../../customXml/item3.xml"/><Relationship Id="rId2"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669368"/>
          </a:xfrm>
        </p:spPr>
        <p:txBody>
          <a:bodyPr/>
          <a:lstStyle/>
          <a:p>
            <a:r>
              <a:rPr lang="en-US" dirty="0" err="1" smtClean="0">
                <a:latin typeface="Consolas" charset="0"/>
                <a:ea typeface="Consolas" charset="0"/>
                <a:cs typeface="Consolas" charset="0"/>
              </a:rPr>
              <a:t>aka.ms</a:t>
            </a:r>
            <a:r>
              <a:rPr lang="en-US" dirty="0" smtClean="0">
                <a:latin typeface="Consolas" charset="0"/>
                <a:ea typeface="Consolas" charset="0"/>
                <a:cs typeface="Consolas" charset="0"/>
              </a:rPr>
              <a:t>/mml-class</a:t>
            </a:r>
          </a:p>
          <a:p>
            <a:pPr lvl="1"/>
            <a:r>
              <a:rPr lang="en-US" dirty="0" smtClean="0"/>
              <a:t>Course Repository</a:t>
            </a:r>
          </a:p>
          <a:p>
            <a:endParaRPr lang="en-US" dirty="0"/>
          </a:p>
        </p:txBody>
      </p:sp>
      <p:sp>
        <p:nvSpPr>
          <p:cNvPr id="3" name="Title 2"/>
          <p:cNvSpPr>
            <a:spLocks noGrp="1"/>
          </p:cNvSpPr>
          <p:nvPr>
            <p:ph type="title"/>
          </p:nvPr>
        </p:nvSpPr>
        <p:spPr>
          <a:xfrm>
            <a:off x="266922" y="289512"/>
            <a:ext cx="11655840" cy="899665"/>
          </a:xfrm>
        </p:spPr>
        <p:txBody>
          <a:bodyPr/>
          <a:lstStyle/>
          <a:p>
            <a:r>
              <a:rPr lang="en-US" dirty="0" smtClean="0"/>
              <a:t>Where’s Waldo?</a:t>
            </a:r>
            <a:endParaRPr lang="en-US" dirty="0"/>
          </a:p>
        </p:txBody>
      </p:sp>
      <p:sp>
        <p:nvSpPr>
          <p:cNvPr id="4" name="TextBox 3"/>
          <p:cNvSpPr txBox="1"/>
          <p:nvPr/>
        </p:nvSpPr>
        <p:spPr>
          <a:xfrm>
            <a:off x="586596" y="2674189"/>
            <a:ext cx="517584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smtClean="0">
                <a:gradFill>
                  <a:gsLst>
                    <a:gs pos="2917">
                      <a:schemeClr val="tx1"/>
                    </a:gs>
                    <a:gs pos="30000">
                      <a:schemeClr val="tx1"/>
                    </a:gs>
                  </a:gsLst>
                  <a:lin ang="5400000" scaled="0"/>
                </a:gradFill>
                <a:latin typeface="+mj-lt"/>
              </a:rPr>
              <a:t>Left Side:</a:t>
            </a:r>
          </a:p>
          <a:p>
            <a:pPr algn="ctr">
              <a:lnSpc>
                <a:spcPct val="90000"/>
              </a:lnSpc>
              <a:spcAft>
                <a:spcPts val="600"/>
              </a:spcAft>
            </a:pPr>
            <a:r>
              <a:rPr lang="en-US" sz="2400" b="1" dirty="0" err="1" smtClean="0">
                <a:gradFill>
                  <a:gsLst>
                    <a:gs pos="2917">
                      <a:schemeClr val="tx1"/>
                    </a:gs>
                    <a:gs pos="30000">
                      <a:schemeClr val="tx1"/>
                    </a:gs>
                  </a:gsLst>
                  <a:lin ang="5400000" scaled="0"/>
                </a:gradFill>
                <a:latin typeface="Consolas" charset="0"/>
                <a:ea typeface="Consolas" charset="0"/>
                <a:cs typeface="Consolas" charset="0"/>
              </a:rPr>
              <a:t>aka.ms</a:t>
            </a:r>
            <a:r>
              <a:rPr lang="en-US" sz="2400" b="1" dirty="0" smtClean="0">
                <a:gradFill>
                  <a:gsLst>
                    <a:gs pos="2917">
                      <a:schemeClr val="tx1"/>
                    </a:gs>
                    <a:gs pos="30000">
                      <a:schemeClr val="tx1"/>
                    </a:gs>
                  </a:gsLst>
                  <a:lin ang="5400000" scaled="0"/>
                </a:gradFill>
                <a:latin typeface="Consolas" charset="0"/>
                <a:ea typeface="Consolas" charset="0"/>
                <a:cs typeface="Consolas" charset="0"/>
              </a:rPr>
              <a:t>/</a:t>
            </a:r>
            <a:r>
              <a:rPr lang="en-US" sz="2400" b="1" dirty="0" err="1" smtClean="0">
                <a:gradFill>
                  <a:gsLst>
                    <a:gs pos="2917">
                      <a:schemeClr val="tx1"/>
                    </a:gs>
                    <a:gs pos="30000">
                      <a:schemeClr val="tx1"/>
                    </a:gs>
                  </a:gsLst>
                  <a:lin ang="5400000" scaled="0"/>
                </a:gradFill>
                <a:latin typeface="Consolas" charset="0"/>
                <a:ea typeface="Consolas" charset="0"/>
                <a:cs typeface="Consolas" charset="0"/>
              </a:rPr>
              <a:t>earlml</a:t>
            </a:r>
            <a:endParaRPr lang="en-US" sz="2400" b="1" dirty="0" smtClean="0">
              <a:gradFill>
                <a:gsLst>
                  <a:gs pos="2917">
                    <a:schemeClr val="tx1"/>
                  </a:gs>
                  <a:gs pos="30000">
                    <a:schemeClr val="tx1"/>
                  </a:gs>
                </a:gsLst>
                <a:lin ang="5400000" scaled="0"/>
              </a:gradFill>
              <a:latin typeface="Consolas" charset="0"/>
              <a:ea typeface="Consolas" charset="0"/>
              <a:cs typeface="Consolas" charset="0"/>
            </a:endParaRPr>
          </a:p>
        </p:txBody>
      </p:sp>
      <p:sp>
        <p:nvSpPr>
          <p:cNvPr id="5" name="TextBox 4"/>
          <p:cNvSpPr txBox="1"/>
          <p:nvPr/>
        </p:nvSpPr>
        <p:spPr>
          <a:xfrm>
            <a:off x="6254679" y="2674188"/>
            <a:ext cx="517584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smtClean="0">
                <a:gradFill>
                  <a:gsLst>
                    <a:gs pos="2917">
                      <a:schemeClr val="tx1"/>
                    </a:gs>
                    <a:gs pos="30000">
                      <a:schemeClr val="tx1"/>
                    </a:gs>
                  </a:gsLst>
                  <a:lin ang="5400000" scaled="0"/>
                </a:gradFill>
                <a:latin typeface="+mj-lt"/>
              </a:rPr>
              <a:t>Right Side:</a:t>
            </a:r>
          </a:p>
          <a:p>
            <a:pPr algn="ctr">
              <a:lnSpc>
                <a:spcPct val="90000"/>
              </a:lnSpc>
              <a:spcAft>
                <a:spcPts val="600"/>
              </a:spcAft>
            </a:pPr>
            <a:r>
              <a:rPr lang="en-US" sz="2400" b="1" dirty="0" err="1" smtClean="0">
                <a:gradFill>
                  <a:gsLst>
                    <a:gs pos="2917">
                      <a:schemeClr val="tx1"/>
                    </a:gs>
                    <a:gs pos="30000">
                      <a:schemeClr val="tx1"/>
                    </a:gs>
                  </a:gsLst>
                  <a:lin ang="5400000" scaled="0"/>
                </a:gradFill>
                <a:latin typeface="Consolas" charset="0"/>
                <a:ea typeface="Consolas" charset="0"/>
                <a:cs typeface="Consolas" charset="0"/>
              </a:rPr>
              <a:t>aka.ms</a:t>
            </a:r>
            <a:r>
              <a:rPr lang="en-US" sz="2400" b="1" dirty="0" smtClean="0">
                <a:gradFill>
                  <a:gsLst>
                    <a:gs pos="2917">
                      <a:schemeClr val="tx1"/>
                    </a:gs>
                    <a:gs pos="30000">
                      <a:schemeClr val="tx1"/>
                    </a:gs>
                  </a:gsLst>
                  <a:lin ang="5400000" scaled="0"/>
                </a:gradFill>
                <a:latin typeface="Consolas" charset="0"/>
                <a:ea typeface="Consolas" charset="0"/>
                <a:cs typeface="Consolas" charset="0"/>
              </a:rPr>
              <a:t>/earlml2</a:t>
            </a:r>
            <a:endParaRPr lang="en-US" sz="2400" b="1" dirty="0" smtClean="0">
              <a:gradFill>
                <a:gsLst>
                  <a:gs pos="2917">
                    <a:schemeClr val="tx1"/>
                  </a:gs>
                  <a:gs pos="30000">
                    <a:schemeClr val="tx1"/>
                  </a:gs>
                </a:gsLst>
                <a:lin ang="5400000" scaled="0"/>
              </a:gradFill>
              <a:latin typeface="Consolas" charset="0"/>
              <a:ea typeface="Consolas" charset="0"/>
              <a:cs typeface="Consolas" charset="0"/>
            </a:endParaRPr>
          </a:p>
        </p:txBody>
      </p:sp>
      <p:cxnSp>
        <p:nvCxnSpPr>
          <p:cNvPr id="7" name="Straight Connector 6"/>
          <p:cNvCxnSpPr/>
          <p:nvPr/>
        </p:nvCxnSpPr>
        <p:spPr>
          <a:xfrm>
            <a:off x="5930925" y="2858545"/>
            <a:ext cx="51758" cy="3830128"/>
          </a:xfrm>
          <a:prstGeom prst="line">
            <a:avLst/>
          </a:prstGeom>
          <a:ln w="539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058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623299730"/>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 xmlns:a16="http://schemas.microsoft.com/office/drawing/2014/main" val="842608362"/>
                    </a:ext>
                  </a:extLst>
                </a:gridCol>
                <a:gridCol w="3152044">
                  <a:extLst>
                    <a:ext uri="{9D8B030D-6E8A-4147-A177-3AD203B41FA5}">
                      <a16:colId xmlns=""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 xmlns:a16="http://schemas.microsoft.com/office/drawing/2014/main" val="3316597356"/>
                  </a:ext>
                </a:extLst>
              </a:tr>
              <a:tr h="370840">
                <a:tc>
                  <a:txBody>
                    <a:bodyPr/>
                    <a:lstStyle/>
                    <a:p>
                      <a:r>
                        <a:rPr lang="en-US"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solidFill>
                  <a:srgbClr val="0070C0"/>
                </a:solidFill>
                <a:latin typeface="+mj-lt"/>
              </a:rPr>
              <a:t>OLTP/OLAP</a:t>
            </a:r>
            <a:endParaRPr lang="en-US" dirty="0">
              <a:solidFill>
                <a:srgbClr val="0070C0"/>
              </a:solidFill>
              <a:latin typeface="+mj-lt"/>
            </a:endParaRP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smtClean="0">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a:t>
            </a:r>
            <a:r>
              <a:rPr lang="en-US" sz="2400" dirty="0" smtClean="0">
                <a:solidFill>
                  <a:srgbClr val="0070C0"/>
                </a:solidFill>
                <a:latin typeface="+mj-lt"/>
              </a:rPr>
              <a:t>Reporting with Big Data</a:t>
            </a:r>
            <a:endParaRPr lang="en-US" sz="2400" dirty="0">
              <a:solidFill>
                <a:srgbClr val="0070C0"/>
              </a:solidFill>
              <a:latin typeface="+mj-lt"/>
            </a:endParaRP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smtClean="0">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2.xml><?xml version="1.0" encoding="utf-8"?>
<athena xmlns="http://schemas.microsoft.com/edu/athena" version="0.1.4983.0">
  <timings duration="89057"/>
</athena>
</file>

<file path=customXml/item3.xml><?xml version="1.0" encoding="utf-8"?>
<Control xmlns="http://schemas.microsoft.com/VisualStudio/2011/storyboarding/control">
  <Id Name="c326e073-412f-4345-8d83-2b5a33719868" Revision="1" Stencil="System.MyShapes" StencilVersion="1.0"/>
</Control>
</file>

<file path=customXml/item4.xml><?xml version="1.0" encoding="utf-8"?>
<athena xmlns="http://schemas.microsoft.com/edu/athena" version="0.1.4983.0">
  <timings duration="73160"/>
</athena>
</file>

<file path=customXml/itemProps1.xml><?xml version="1.0" encoding="utf-8"?>
<ds:datastoreItem xmlns:ds="http://schemas.openxmlformats.org/officeDocument/2006/customXml" ds:itemID="{1895FD3D-DDD3-4FD7-8EDB-FE556A5D0067}">
  <ds:schemaRefs>
    <ds:schemaRef ds:uri="http://schemas.microsoft.com/edu/athena"/>
  </ds:schemaRefs>
</ds:datastoreItem>
</file>

<file path=customXml/itemProps2.xml><?xml version="1.0" encoding="utf-8"?>
<ds:datastoreItem xmlns:ds="http://schemas.openxmlformats.org/officeDocument/2006/customXml" ds:itemID="{84E21B1C-75A2-4D12-82CF-359B29AFF3E4}">
  <ds:schemaRefs>
    <ds:schemaRef ds:uri="http://schemas.microsoft.com/edu/athena"/>
  </ds:schemaRefs>
</ds:datastoreItem>
</file>

<file path=customXml/itemProps3.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4.xml><?xml version="1.0" encoding="utf-8"?>
<ds:datastoreItem xmlns:ds="http://schemas.openxmlformats.org/officeDocument/2006/customXml" ds:itemID="{7B57D0D3-5714-4843-AAE7-4DCE0CB9645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804</TotalTime>
  <Words>2951</Words>
  <Application>Microsoft Macintosh PowerPoint</Application>
  <PresentationFormat>Widescreen</PresentationFormat>
  <Paragraphs>505</Paragraphs>
  <Slides>24</Slides>
  <Notes>23</Notes>
  <HiddenSlides>9</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24</vt:i4>
      </vt:variant>
    </vt:vector>
  </HeadingPairs>
  <TitlesOfParts>
    <vt:vector size="40" baseType="lpstr">
      <vt:lpstr>Calibri</vt:lpstr>
      <vt:lpstr>Calibri Light</vt:lpstr>
      <vt:lpstr>Consolas</vt:lpstr>
      <vt:lpstr>Courier New</vt:lpstr>
      <vt:lpstr>MS PGothic</vt:lpstr>
      <vt:lpstr>ＭＳ Ｐゴシック</vt:lpstr>
      <vt:lpstr>Segoe UI</vt:lpstr>
      <vt:lpstr>Segoe UI Black</vt:lpstr>
      <vt:lpstr>Segoe UI Light</vt:lpstr>
      <vt:lpstr>Segoe UI Semibold</vt:lpstr>
      <vt:lpstr>Segoe UI Semilight</vt:lpstr>
      <vt:lpstr>Wingdings</vt:lpstr>
      <vt:lpstr>Arial</vt:lpstr>
      <vt:lpstr>Office Theme</vt:lpstr>
      <vt:lpstr>COLOR TEMPLATE</vt:lpstr>
      <vt:lpstr>ads-edu-theme</vt:lpstr>
      <vt:lpstr>Scalable Data Science: Methods and Use-Cases</vt:lpstr>
      <vt:lpstr>Where’s Waldo?</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32</cp:revision>
  <dcterms:created xsi:type="dcterms:W3CDTF">2017-05-08T19:14:13Z</dcterms:created>
  <dcterms:modified xsi:type="dcterms:W3CDTF">2017-09-12T12:07:18Z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